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267" r:id="rId5"/>
    <p:sldId id="357" r:id="rId6"/>
    <p:sldId id="335" r:id="rId7"/>
    <p:sldId id="336" r:id="rId8"/>
    <p:sldId id="337" r:id="rId9"/>
    <p:sldId id="294" r:id="rId10"/>
    <p:sldId id="354" r:id="rId11"/>
    <p:sldId id="268" r:id="rId12"/>
    <p:sldId id="341" r:id="rId13"/>
    <p:sldId id="343" r:id="rId14"/>
    <p:sldId id="342" r:id="rId15"/>
    <p:sldId id="345" r:id="rId16"/>
    <p:sldId id="344" r:id="rId17"/>
    <p:sldId id="346" r:id="rId18"/>
    <p:sldId id="340" r:id="rId19"/>
    <p:sldId id="338" r:id="rId20"/>
    <p:sldId id="339" r:id="rId21"/>
    <p:sldId id="355" r:id="rId22"/>
    <p:sldId id="353" r:id="rId23"/>
    <p:sldId id="349" r:id="rId24"/>
    <p:sldId id="350" r:id="rId25"/>
    <p:sldId id="351" r:id="rId26"/>
    <p:sldId id="348" r:id="rId27"/>
    <p:sldId id="347" r:id="rId28"/>
    <p:sldId id="363" r:id="rId29"/>
    <p:sldId id="364" r:id="rId30"/>
    <p:sldId id="365" r:id="rId31"/>
    <p:sldId id="334" r:id="rId32"/>
    <p:sldId id="298" r:id="rId33"/>
    <p:sldId id="301" r:id="rId34"/>
    <p:sldId id="302" r:id="rId35"/>
    <p:sldId id="331" r:id="rId36"/>
    <p:sldId id="290" r:id="rId37"/>
    <p:sldId id="292" r:id="rId38"/>
    <p:sldId id="291" r:id="rId39"/>
    <p:sldId id="293" r:id="rId40"/>
    <p:sldId id="280" r:id="rId41"/>
    <p:sldId id="276" r:id="rId42"/>
    <p:sldId id="320" r:id="rId43"/>
    <p:sldId id="321" r:id="rId44"/>
    <p:sldId id="277" r:id="rId45"/>
    <p:sldId id="279" r:id="rId46"/>
    <p:sldId id="332" r:id="rId47"/>
    <p:sldId id="283" r:id="rId48"/>
    <p:sldId id="278" r:id="rId49"/>
    <p:sldId id="289" r:id="rId50"/>
    <p:sldId id="318" r:id="rId51"/>
    <p:sldId id="272" r:id="rId52"/>
    <p:sldId id="275" r:id="rId53"/>
    <p:sldId id="319" r:id="rId54"/>
    <p:sldId id="271" r:id="rId55"/>
    <p:sldId id="309" r:id="rId56"/>
    <p:sldId id="274" r:id="rId57"/>
    <p:sldId id="284" r:id="rId58"/>
    <p:sldId id="286" r:id="rId59"/>
    <p:sldId id="288" r:id="rId60"/>
    <p:sldId id="326" r:id="rId61"/>
    <p:sldId id="327" r:id="rId62"/>
    <p:sldId id="328" r:id="rId63"/>
    <p:sldId id="333" r:id="rId64"/>
    <p:sldId id="297" r:id="rId65"/>
    <p:sldId id="359" r:id="rId66"/>
    <p:sldId id="265" r:id="rId67"/>
    <p:sldId id="358" r:id="rId68"/>
    <p:sldId id="362" r:id="rId69"/>
    <p:sldId id="360" r:id="rId70"/>
    <p:sldId id="361" r:id="rId71"/>
    <p:sldId id="262" r:id="rId7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480DB1E-B69A-4287-823D-37062BA25012}">
          <p14:sldIdLst>
            <p14:sldId id="267"/>
            <p14:sldId id="357"/>
            <p14:sldId id="335"/>
            <p14:sldId id="336"/>
          </p14:sldIdLst>
        </p14:section>
        <p14:section name="Overview of the Project" id="{BB393142-1C92-4CF0-B842-2B81AFD1D3F2}">
          <p14:sldIdLst>
            <p14:sldId id="337"/>
            <p14:sldId id="294"/>
            <p14:sldId id="354"/>
            <p14:sldId id="268"/>
            <p14:sldId id="341"/>
            <p14:sldId id="343"/>
            <p14:sldId id="342"/>
            <p14:sldId id="345"/>
            <p14:sldId id="344"/>
            <p14:sldId id="346"/>
            <p14:sldId id="340"/>
            <p14:sldId id="338"/>
            <p14:sldId id="339"/>
            <p14:sldId id="355"/>
            <p14:sldId id="353"/>
            <p14:sldId id="349"/>
            <p14:sldId id="350"/>
            <p14:sldId id="351"/>
            <p14:sldId id="348"/>
            <p14:sldId id="347"/>
            <p14:sldId id="363"/>
          </p14:sldIdLst>
        </p14:section>
        <p14:section name="3 Industrial Use Cases" id="{12B99509-AAD5-4678-8472-C502727544C3}">
          <p14:sldIdLst>
            <p14:sldId id="364"/>
          </p14:sldIdLst>
        </p14:section>
        <p14:section name="4 Work Packages" id="{B1EEE415-A143-4EF8-823A-C641C486E138}">
          <p14:sldIdLst>
            <p14:sldId id="365"/>
          </p14:sldIdLst>
        </p14:section>
        <p14:section name="5 Demonstrations" id="{80C83170-E194-4C6E-901B-79659AA3F1EA}">
          <p14:sldIdLst>
            <p14:sldId id="334"/>
            <p14:sldId id="298"/>
            <p14:sldId id="301"/>
            <p14:sldId id="302"/>
            <p14:sldId id="331"/>
            <p14:sldId id="290"/>
            <p14:sldId id="292"/>
            <p14:sldId id="291"/>
            <p14:sldId id="293"/>
            <p14:sldId id="280"/>
            <p14:sldId id="276"/>
            <p14:sldId id="320"/>
            <p14:sldId id="321"/>
            <p14:sldId id="277"/>
            <p14:sldId id="279"/>
            <p14:sldId id="332"/>
            <p14:sldId id="283"/>
            <p14:sldId id="278"/>
            <p14:sldId id="289"/>
            <p14:sldId id="318"/>
            <p14:sldId id="272"/>
            <p14:sldId id="275"/>
            <p14:sldId id="319"/>
            <p14:sldId id="271"/>
            <p14:sldId id="309"/>
            <p14:sldId id="274"/>
            <p14:sldId id="284"/>
            <p14:sldId id="286"/>
            <p14:sldId id="288"/>
            <p14:sldId id="326"/>
            <p14:sldId id="327"/>
            <p14:sldId id="328"/>
            <p14:sldId id="333"/>
            <p14:sldId id="297"/>
            <p14:sldId id="359"/>
            <p14:sldId id="265"/>
          </p14:sldIdLst>
        </p14:section>
        <p14:section name="6 Summary" id="{EA6625CA-DC0D-4614-B794-567B55007074}">
          <p14:sldIdLst>
            <p14:sldId id="358"/>
            <p14:sldId id="362"/>
            <p14:sldId id="360"/>
            <p14:sldId id="3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E"/>
    <a:srgbClr val="C00000"/>
    <a:srgbClr val="F1592A"/>
    <a:srgbClr val="A7D8B8"/>
    <a:srgbClr val="00A652"/>
    <a:srgbClr val="004621"/>
    <a:srgbClr val="00A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12" autoAdjust="0"/>
  </p:normalViewPr>
  <p:slideViewPr>
    <p:cSldViewPr>
      <p:cViewPr varScale="1">
        <p:scale>
          <a:sx n="69" d="100"/>
          <a:sy n="69" d="100"/>
        </p:scale>
        <p:origin x="192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659156-6426-4C97-9FF2-1007D80CF059}" type="presOf" srcId="{EA4CB5E9-A2DD-4209-B6FF-903B8B441F0A}" destId="{D1CDBEE4-8637-4FA8-A6BF-07D450980082}" srcOrd="0" destOrd="0" presId="urn:microsoft.com/office/officeart/2005/8/layout/process5"/>
    <dgm:cxn modelId="{9273B457-B2D7-4A24-9039-64A58F36A8E4}" type="presOf" srcId="{5CE11C5E-0FA3-4549-8486-5B97DA2E773A}" destId="{2C67C616-7334-4360-A258-41EAA81B61FA}" srcOrd="0" destOrd="0" presId="urn:microsoft.com/office/officeart/2005/8/layout/process5"/>
    <dgm:cxn modelId="{806B1714-8567-4233-9D0E-CFE34BB704E9}" type="presOf" srcId="{79A5F6B1-35B0-4E9A-BCCC-9F584A258F1C}" destId="{8FB0C097-FD45-45F8-AB09-26EBC9965DEB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514A3352-8967-4606-96BF-738DDC0F759C}" type="presOf" srcId="{C674131E-C856-405D-BC8F-2C0E6ED0844A}" destId="{D05E2C8D-D5C6-4AFB-AB31-B31C574253F8}" srcOrd="0" destOrd="0" presId="urn:microsoft.com/office/officeart/2005/8/layout/process5"/>
    <dgm:cxn modelId="{C920400C-8BC6-47AF-9590-49FA7D1BF23A}" type="presOf" srcId="{C1050141-826E-4C88-8BB0-780AE2970327}" destId="{A60CC5DF-B416-45EC-BC1E-EABA30ED571A}" srcOrd="0" destOrd="0" presId="urn:microsoft.com/office/officeart/2005/8/layout/process5"/>
    <dgm:cxn modelId="{DD3228B2-9423-4F91-A51D-491B8A3DFA8F}" type="presOf" srcId="{96B557CD-8B1C-4213-8804-56F0597C8C25}" destId="{48F43287-2246-4B77-B7BB-33CE9F12C959}" srcOrd="0" destOrd="0" presId="urn:microsoft.com/office/officeart/2005/8/layout/process5"/>
    <dgm:cxn modelId="{EAB41B32-A2DB-4BFC-9C2E-2E56A08DB560}" type="presOf" srcId="{3508064A-8F54-4A9D-B797-0128E712964B}" destId="{0EA32172-E485-476A-AC1A-7E903B3E4F1A}" srcOrd="0" destOrd="0" presId="urn:microsoft.com/office/officeart/2005/8/layout/process5"/>
    <dgm:cxn modelId="{A1138C66-256E-403B-AF97-C799BD83B8FF}" type="presOf" srcId="{6CEBB5E9-EC1C-413E-A818-86E43D5C27B6}" destId="{4C87DF63-1306-4704-8247-048A1B05A0BC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C021691A-7065-4F87-9D08-164E1C9F5F9A}" type="presOf" srcId="{92B076D3-CD61-4F96-BFD1-11B085AE3A5D}" destId="{4D7EA2C7-FEE2-460A-AF56-CDB530C92493}" srcOrd="1" destOrd="0" presId="urn:microsoft.com/office/officeart/2005/8/layout/process5"/>
    <dgm:cxn modelId="{4D6C8E6A-EF96-4AA4-A84D-E13BB37AE727}" type="presOf" srcId="{CE9431D5-8DF6-4B80-9FA1-88A850F550DD}" destId="{69F9779B-D5D2-4566-8640-A3065A49C603}" srcOrd="0" destOrd="0" presId="urn:microsoft.com/office/officeart/2005/8/layout/process5"/>
    <dgm:cxn modelId="{4E4E144C-4BDA-4BCD-AFB3-36C7EDA56749}" type="presOf" srcId="{613477CE-69AC-4176-88A7-A77B23501FC2}" destId="{C20A5447-042D-465C-BFA8-7849888396CA}" srcOrd="1" destOrd="0" presId="urn:microsoft.com/office/officeart/2005/8/layout/process5"/>
    <dgm:cxn modelId="{E714A476-26E2-44F8-980E-28FC8CA2F871}" type="presOf" srcId="{0F9720DB-36B2-445A-A919-3A6966CD67EB}" destId="{1BB6AD45-50D8-45D4-9584-E80814CCF530}" srcOrd="0" destOrd="0" presId="urn:microsoft.com/office/officeart/2005/8/layout/process5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8541526B-9AF0-47EA-ADBA-30BC9B1B2D55}" type="presOf" srcId="{92B076D3-CD61-4F96-BFD1-11B085AE3A5D}" destId="{87F3570C-6F2B-4485-A760-B3862AE32B78}" srcOrd="0" destOrd="0" presId="urn:microsoft.com/office/officeart/2005/8/layout/process5"/>
    <dgm:cxn modelId="{EA02C6B2-81B7-4CAC-BF8C-7CEF1685EE69}" type="presOf" srcId="{73C1DC62-A90D-4396-8B39-EA81BAD93A5C}" destId="{DFCF3319-32FB-4765-865F-6035563253F3}" srcOrd="0" destOrd="0" presId="urn:microsoft.com/office/officeart/2005/8/layout/process5"/>
    <dgm:cxn modelId="{26638BC2-7E38-4A49-AC34-93FD90946B7E}" type="presOf" srcId="{BA7CAEBC-3B7F-4EC5-8EC2-D2311183C2C7}" destId="{63E28242-F4EF-4841-AD99-16F26BE09453}" srcOrd="0" destOrd="0" presId="urn:microsoft.com/office/officeart/2005/8/layout/process5"/>
    <dgm:cxn modelId="{C24BDD53-0EC4-4DDA-8670-10B5F0EC30EA}" type="presOf" srcId="{D8C9DF1E-ABAC-4E51-9EB7-7F830D6002E6}" destId="{22C99D67-015E-45C5-B3AA-AFA0CD2186D4}" srcOrd="0" destOrd="0" presId="urn:microsoft.com/office/officeart/2005/8/layout/process5"/>
    <dgm:cxn modelId="{D716C67C-620D-4799-83B2-10F6C8CA283E}" type="presOf" srcId="{CE9431D5-8DF6-4B80-9FA1-88A850F550DD}" destId="{1C92D767-E1C4-4187-9B1B-F8C1D41DE5EB}" srcOrd="1" destOrd="0" presId="urn:microsoft.com/office/officeart/2005/8/layout/process5"/>
    <dgm:cxn modelId="{6C4B80B3-E2C3-4B8F-9643-A8145AE6AA85}" type="presOf" srcId="{BEB15874-8E45-4920-8D2F-075BD013AB72}" destId="{D8304490-B31C-45D2-8928-EB5772A2A0E6}" srcOrd="0" destOrd="0" presId="urn:microsoft.com/office/officeart/2005/8/layout/process5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F6D23CB2-791E-4660-9633-AAAC26EFE6B3}" type="presOf" srcId="{0AF2F1C6-4269-4C06-99F8-7A69429B113D}" destId="{CD55F13A-03B3-46C7-8489-47A947E2CC73}" srcOrd="1" destOrd="0" presId="urn:microsoft.com/office/officeart/2005/8/layout/process5"/>
    <dgm:cxn modelId="{CD6FE226-A4C6-4FBE-A017-3DD425B98C3E}" type="presOf" srcId="{79A5F6B1-35B0-4E9A-BCCC-9F584A258F1C}" destId="{96D938D9-E851-44C5-BBCA-9A0D9F73FFDB}" srcOrd="1" destOrd="0" presId="urn:microsoft.com/office/officeart/2005/8/layout/process5"/>
    <dgm:cxn modelId="{2AACB84E-0B09-499C-AB08-6FA7549E31A8}" type="presOf" srcId="{0F9720DB-36B2-445A-A919-3A6966CD67EB}" destId="{1C398D0B-550D-4AC6-B6CC-F07ABA71324E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2339A996-C93F-48B8-A6CD-FE3E614C37F3}" type="presOf" srcId="{613477CE-69AC-4176-88A7-A77B23501FC2}" destId="{C4E61CBF-CAD4-4276-AEBA-29EB0AA42043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F14DDA68-8040-41BF-96BD-4B3493E45FCB}" type="presOf" srcId="{C674131E-C856-405D-BC8F-2C0E6ED0844A}" destId="{EE8B8DBB-7C28-4344-A4D8-16C589CFADAE}" srcOrd="1" destOrd="0" presId="urn:microsoft.com/office/officeart/2005/8/layout/process5"/>
    <dgm:cxn modelId="{0DEE0436-ADFE-49E4-B285-CDD902446387}" type="presOf" srcId="{014E4CC5-C6E4-4770-892D-378537A72DC0}" destId="{33B4AAA1-FCFA-4E57-8C79-31830CC1CCAD}" srcOrd="0" destOrd="0" presId="urn:microsoft.com/office/officeart/2005/8/layout/process5"/>
    <dgm:cxn modelId="{8746E40C-A4B0-4D4F-A37F-C885072D36B9}" type="presOf" srcId="{0AF2F1C6-4269-4C06-99F8-7A69429B113D}" destId="{9B2A098A-DE8F-4327-9EBA-D9AE97238650}" srcOrd="0" destOrd="0" presId="urn:microsoft.com/office/officeart/2005/8/layout/process5"/>
    <dgm:cxn modelId="{1F732E48-17CA-47F9-AD03-D4D4A01DFAAD}" type="presOf" srcId="{3508064A-8F54-4A9D-B797-0128E712964B}" destId="{322969ED-D6C2-4386-B45A-6F47862D865E}" srcOrd="1" destOrd="0" presId="urn:microsoft.com/office/officeart/2005/8/layout/process5"/>
    <dgm:cxn modelId="{551D729F-20C7-4421-AD41-3873426C5EDF}" type="presParOf" srcId="{DFCF3319-32FB-4765-865F-6035563253F3}" destId="{D8304490-B31C-45D2-8928-EB5772A2A0E6}" srcOrd="0" destOrd="0" presId="urn:microsoft.com/office/officeart/2005/8/layout/process5"/>
    <dgm:cxn modelId="{50A9120F-EF16-466B-B952-0A3227B85345}" type="presParOf" srcId="{DFCF3319-32FB-4765-865F-6035563253F3}" destId="{69F9779B-D5D2-4566-8640-A3065A49C603}" srcOrd="1" destOrd="0" presId="urn:microsoft.com/office/officeart/2005/8/layout/process5"/>
    <dgm:cxn modelId="{8809E3B8-EBF5-4230-800D-B6F6342BBF5C}" type="presParOf" srcId="{69F9779B-D5D2-4566-8640-A3065A49C603}" destId="{1C92D767-E1C4-4187-9B1B-F8C1D41DE5EB}" srcOrd="0" destOrd="0" presId="urn:microsoft.com/office/officeart/2005/8/layout/process5"/>
    <dgm:cxn modelId="{4A5E88D0-1086-4EE9-B741-322FAC66FC9A}" type="presParOf" srcId="{DFCF3319-32FB-4765-865F-6035563253F3}" destId="{D1CDBEE4-8637-4FA8-A6BF-07D450980082}" srcOrd="2" destOrd="0" presId="urn:microsoft.com/office/officeart/2005/8/layout/process5"/>
    <dgm:cxn modelId="{9578BF39-6203-4024-9E7E-C04D25428220}" type="presParOf" srcId="{DFCF3319-32FB-4765-865F-6035563253F3}" destId="{1BB6AD45-50D8-45D4-9584-E80814CCF530}" srcOrd="3" destOrd="0" presId="urn:microsoft.com/office/officeart/2005/8/layout/process5"/>
    <dgm:cxn modelId="{11DBA94C-5DD7-4913-8F59-33126E3F624F}" type="presParOf" srcId="{1BB6AD45-50D8-45D4-9584-E80814CCF530}" destId="{1C398D0B-550D-4AC6-B6CC-F07ABA71324E}" srcOrd="0" destOrd="0" presId="urn:microsoft.com/office/officeart/2005/8/layout/process5"/>
    <dgm:cxn modelId="{1E2C4D98-B212-49C1-B2A4-6F9FE2A9E3CA}" type="presParOf" srcId="{DFCF3319-32FB-4765-865F-6035563253F3}" destId="{2C67C616-7334-4360-A258-41EAA81B61FA}" srcOrd="4" destOrd="0" presId="urn:microsoft.com/office/officeart/2005/8/layout/process5"/>
    <dgm:cxn modelId="{EF4547A5-B7A8-4F39-8843-0A48C17AE0EB}" type="presParOf" srcId="{DFCF3319-32FB-4765-865F-6035563253F3}" destId="{C4E61CBF-CAD4-4276-AEBA-29EB0AA42043}" srcOrd="5" destOrd="0" presId="urn:microsoft.com/office/officeart/2005/8/layout/process5"/>
    <dgm:cxn modelId="{C039639B-DDFC-4897-8DEC-24E19D91B2DF}" type="presParOf" srcId="{C4E61CBF-CAD4-4276-AEBA-29EB0AA42043}" destId="{C20A5447-042D-465C-BFA8-7849888396CA}" srcOrd="0" destOrd="0" presId="urn:microsoft.com/office/officeart/2005/8/layout/process5"/>
    <dgm:cxn modelId="{BFBE46DE-39DD-4ED6-99FA-DE99ABBDA947}" type="presParOf" srcId="{DFCF3319-32FB-4765-865F-6035563253F3}" destId="{63E28242-F4EF-4841-AD99-16F26BE09453}" srcOrd="6" destOrd="0" presId="urn:microsoft.com/office/officeart/2005/8/layout/process5"/>
    <dgm:cxn modelId="{D4259D80-07A5-4C0B-9481-DB926E7C10A6}" type="presParOf" srcId="{DFCF3319-32FB-4765-865F-6035563253F3}" destId="{0EA32172-E485-476A-AC1A-7E903B3E4F1A}" srcOrd="7" destOrd="0" presId="urn:microsoft.com/office/officeart/2005/8/layout/process5"/>
    <dgm:cxn modelId="{17793F4D-717E-4D6F-A78D-2149A8A69A9B}" type="presParOf" srcId="{0EA32172-E485-476A-AC1A-7E903B3E4F1A}" destId="{322969ED-D6C2-4386-B45A-6F47862D865E}" srcOrd="0" destOrd="0" presId="urn:microsoft.com/office/officeart/2005/8/layout/process5"/>
    <dgm:cxn modelId="{BBE22C36-CD45-421F-B170-2966802D3A7A}" type="presParOf" srcId="{DFCF3319-32FB-4765-865F-6035563253F3}" destId="{4C87DF63-1306-4704-8247-048A1B05A0BC}" srcOrd="8" destOrd="0" presId="urn:microsoft.com/office/officeart/2005/8/layout/process5"/>
    <dgm:cxn modelId="{4DD686A2-4D63-4698-BD4A-4AD59C274FF6}" type="presParOf" srcId="{DFCF3319-32FB-4765-865F-6035563253F3}" destId="{9B2A098A-DE8F-4327-9EBA-D9AE97238650}" srcOrd="9" destOrd="0" presId="urn:microsoft.com/office/officeart/2005/8/layout/process5"/>
    <dgm:cxn modelId="{626BE96A-C17A-4E97-96CF-AF799599F305}" type="presParOf" srcId="{9B2A098A-DE8F-4327-9EBA-D9AE97238650}" destId="{CD55F13A-03B3-46C7-8489-47A947E2CC73}" srcOrd="0" destOrd="0" presId="urn:microsoft.com/office/officeart/2005/8/layout/process5"/>
    <dgm:cxn modelId="{7020FFDF-A67F-40EC-8AAD-B5423C4215D3}" type="presParOf" srcId="{DFCF3319-32FB-4765-865F-6035563253F3}" destId="{48F43287-2246-4B77-B7BB-33CE9F12C959}" srcOrd="10" destOrd="0" presId="urn:microsoft.com/office/officeart/2005/8/layout/process5"/>
    <dgm:cxn modelId="{7C72BA89-4867-49F3-8E14-2338A3EA71A2}" type="presParOf" srcId="{DFCF3319-32FB-4765-865F-6035563253F3}" destId="{D05E2C8D-D5C6-4AFB-AB31-B31C574253F8}" srcOrd="11" destOrd="0" presId="urn:microsoft.com/office/officeart/2005/8/layout/process5"/>
    <dgm:cxn modelId="{057EB775-5309-4CA7-805A-5AF66563D555}" type="presParOf" srcId="{D05E2C8D-D5C6-4AFB-AB31-B31C574253F8}" destId="{EE8B8DBB-7C28-4344-A4D8-16C589CFADAE}" srcOrd="0" destOrd="0" presId="urn:microsoft.com/office/officeart/2005/8/layout/process5"/>
    <dgm:cxn modelId="{DD32366C-DB1E-4849-A6B7-16AF5FD93507}" type="presParOf" srcId="{DFCF3319-32FB-4765-865F-6035563253F3}" destId="{A60CC5DF-B416-45EC-BC1E-EABA30ED571A}" srcOrd="12" destOrd="0" presId="urn:microsoft.com/office/officeart/2005/8/layout/process5"/>
    <dgm:cxn modelId="{5740FD34-5589-463A-9F2D-BD3CECE34A1F}" type="presParOf" srcId="{DFCF3319-32FB-4765-865F-6035563253F3}" destId="{87F3570C-6F2B-4485-A760-B3862AE32B78}" srcOrd="13" destOrd="0" presId="urn:microsoft.com/office/officeart/2005/8/layout/process5"/>
    <dgm:cxn modelId="{06AAED3E-CB64-4A48-B447-4F4CD622A741}" type="presParOf" srcId="{87F3570C-6F2B-4485-A760-B3862AE32B78}" destId="{4D7EA2C7-FEE2-460A-AF56-CDB530C92493}" srcOrd="0" destOrd="0" presId="urn:microsoft.com/office/officeart/2005/8/layout/process5"/>
    <dgm:cxn modelId="{567DA179-1039-46E0-B470-D369706CEFB4}" type="presParOf" srcId="{DFCF3319-32FB-4765-865F-6035563253F3}" destId="{33B4AAA1-FCFA-4E57-8C79-31830CC1CCAD}" srcOrd="14" destOrd="0" presId="urn:microsoft.com/office/officeart/2005/8/layout/process5"/>
    <dgm:cxn modelId="{03702F65-F52D-4D12-82B1-72D40C18E3A3}" type="presParOf" srcId="{DFCF3319-32FB-4765-865F-6035563253F3}" destId="{8FB0C097-FD45-45F8-AB09-26EBC9965DEB}" srcOrd="15" destOrd="0" presId="urn:microsoft.com/office/officeart/2005/8/layout/process5"/>
    <dgm:cxn modelId="{E7B6E7D8-A3C3-4414-916F-A5E5D09001EB}" type="presParOf" srcId="{8FB0C097-FD45-45F8-AB09-26EBC9965DEB}" destId="{96D938D9-E851-44C5-BBCA-9A0D9F73FFDB}" srcOrd="0" destOrd="0" presId="urn:microsoft.com/office/officeart/2005/8/layout/process5"/>
    <dgm:cxn modelId="{12B507B0-154B-49CF-AE51-E4E41615C0C1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“Everywhere” Document Regeneration</a:t>
          </a:r>
          <a:r>
            <a:rPr lang="tr-TR" sz="1800" b="1" dirty="0" smtClean="0"/>
            <a:t>:</a:t>
          </a:r>
          <a:r>
            <a:rPr lang="en-US" sz="1800" b="1" dirty="0" smtClean="0"/>
            <a:t> "tell once, show everywhere“:</a:t>
          </a:r>
          <a:r>
            <a:rPr lang="tr-TR" sz="1800" b="1" dirty="0" smtClean="0"/>
            <a:t> </a:t>
          </a:r>
          <a:r>
            <a:rPr lang="en-US" sz="1800" b="1" dirty="0" smtClean="0"/>
            <a:t>recycling knowledge from (1) the same document, or of (2) another related document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 sz="2000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 sz="2000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Open </a:t>
          </a:r>
          <a:r>
            <a:rPr lang="tr-TR" sz="1800" b="1" dirty="0" smtClean="0"/>
            <a:t>Source Software under Eclipse Foundation </a:t>
          </a:r>
          <a:r>
            <a:rPr lang="en-US" sz="1800" b="1" dirty="0" smtClean="0"/>
            <a:t>for Future Dissemination and </a:t>
          </a:r>
          <a:r>
            <a:rPr lang="en-US" sz="1800" b="1" noProof="0" dirty="0" smtClean="0"/>
            <a:t>Exploitation</a:t>
          </a:r>
          <a:r>
            <a:rPr lang="tr-TR" sz="1800" b="1" dirty="0" smtClean="0"/>
            <a:t> </a:t>
          </a:r>
          <a:r>
            <a:rPr lang="en-US" sz="1800" b="1" noProof="0" dirty="0" smtClean="0"/>
            <a:t>to</a:t>
          </a:r>
          <a:r>
            <a:rPr lang="en-GB" sz="1800" dirty="0" smtClean="0"/>
            <a:t> </a:t>
          </a:r>
          <a:r>
            <a:rPr lang="en-GB" sz="1800" b="1" dirty="0" smtClean="0"/>
            <a:t>further extend the Business Value Chain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 sz="2000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 sz="2000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800" b="1" dirty="0" smtClean="0"/>
            <a:t>Consistency Checking: </a:t>
          </a:r>
          <a:r>
            <a:rPr lang="en-GB" sz="1800" b="1" dirty="0" smtClean="0"/>
            <a:t>the objective to provide a Consistency Checker that automates Quality Reviews of  Requirements Engineering</a:t>
          </a:r>
          <a:endParaRPr lang="en-US" sz="18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 sz="2000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 sz="2000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800" b="1" dirty="0" smtClean="0"/>
            <a:t>“MW” Knowledge Dissemination Standard (.mw ModelWriter exchange format)</a:t>
          </a:r>
          <a:endParaRPr lang="en-US" sz="18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 sz="2000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 sz="20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 smtClean="0"/>
            <a:t>Ferhat</a:t>
          </a:r>
          <a:r>
            <a:rPr lang="tr-TR" sz="1800" b="1" baseline="0" dirty="0" smtClean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2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2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320605" y="294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3</a:t>
          </a:r>
          <a:endParaRPr lang="en-US" sz="2100" b="1" kern="1200" dirty="0"/>
        </a:p>
      </dsp:txBody>
      <dsp:txXfrm>
        <a:off x="320605" y="294"/>
        <a:ext cx="5127300" cy="466118"/>
      </dsp:txXfrm>
    </dsp:sp>
    <dsp:sp modelId="{54CCB8D8-8029-4966-9FC3-0AF7C0097BF4}">
      <dsp:nvSpPr>
        <dsp:cNvPr id="0" name=""/>
        <dsp:cNvSpPr/>
      </dsp:nvSpPr>
      <dsp:spPr>
        <a:xfrm>
          <a:off x="320605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104127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76251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48318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320442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92509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646338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320605" y="561362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noProof="0" dirty="0" err="1" smtClean="0"/>
            <a:t>Sync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between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Requirement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Documentation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and</a:t>
          </a:r>
          <a:r>
            <a:rPr lang="tr-TR" sz="2000" b="1" kern="1200" noProof="0" dirty="0" smtClean="0"/>
            <a:t> F</a:t>
          </a:r>
          <a:r>
            <a:rPr lang="en-US" sz="2000" b="1" kern="1200" noProof="0" dirty="0" err="1" smtClean="0"/>
            <a:t>eature</a:t>
          </a:r>
          <a:r>
            <a:rPr lang="en-US" sz="2000" b="1" kern="1200" noProof="0" dirty="0" smtClean="0"/>
            <a:t> </a:t>
          </a:r>
          <a:r>
            <a:rPr lang="tr-TR" sz="2000" b="1" kern="1200" noProof="0" dirty="0" smtClean="0"/>
            <a:t>M</a:t>
          </a:r>
          <a:r>
            <a:rPr lang="en-US" sz="2000" b="1" kern="1200" noProof="0" dirty="0" smtClean="0"/>
            <a:t>ode</a:t>
          </a:r>
          <a:r>
            <a:rPr lang="tr-TR" sz="2000" b="1" kern="1200" noProof="0" dirty="0" err="1" smtClean="0"/>
            <a:t>ls</a:t>
          </a:r>
          <a:endParaRPr lang="en-US" sz="2000" b="1" kern="1200" noProof="0" dirty="0"/>
        </a:p>
      </dsp:txBody>
      <dsp:txXfrm>
        <a:off x="320605" y="561362"/>
        <a:ext cx="5193955" cy="759600"/>
      </dsp:txXfrm>
    </dsp:sp>
    <dsp:sp modelId="{E5AF569E-876E-4D83-BE8B-117F608BB147}">
      <dsp:nvSpPr>
        <dsp:cNvPr id="0" name=""/>
        <dsp:cNvSpPr/>
      </dsp:nvSpPr>
      <dsp:spPr>
        <a:xfrm>
          <a:off x="320605" y="1497401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4</a:t>
          </a:r>
          <a:endParaRPr lang="en-US" sz="2100" b="1" kern="1200" dirty="0"/>
        </a:p>
      </dsp:txBody>
      <dsp:txXfrm>
        <a:off x="320605" y="1497401"/>
        <a:ext cx="5127300" cy="466118"/>
      </dsp:txXfrm>
    </dsp:sp>
    <dsp:sp modelId="{BC25E7E9-B8D6-4AE5-9B3A-C5C55DB66F29}">
      <dsp:nvSpPr>
        <dsp:cNvPr id="0" name=""/>
        <dsp:cNvSpPr/>
      </dsp:nvSpPr>
      <dsp:spPr>
        <a:xfrm>
          <a:off x="399035" y="2003285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104127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76251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48318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320442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92509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646338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320605" y="2058470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Integration with Application Lifecycle Management (ALM) Tools </a:t>
          </a:r>
          <a:endParaRPr lang="en-US" sz="2000" b="1" kern="1200" dirty="0"/>
        </a:p>
      </dsp:txBody>
      <dsp:txXfrm>
        <a:off x="320605" y="2058470"/>
        <a:ext cx="5193955" cy="759600"/>
      </dsp:txXfrm>
    </dsp:sp>
    <dsp:sp modelId="{B5748150-B067-4F96-8490-CFE88D6914AE}">
      <dsp:nvSpPr>
        <dsp:cNvPr id="0" name=""/>
        <dsp:cNvSpPr/>
      </dsp:nvSpPr>
      <dsp:spPr>
        <a:xfrm>
          <a:off x="320605" y="2994509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5</a:t>
          </a:r>
          <a:endParaRPr lang="en-US" sz="2100" b="1" kern="1200" dirty="0"/>
        </a:p>
      </dsp:txBody>
      <dsp:txXfrm>
        <a:off x="320605" y="2994509"/>
        <a:ext cx="5127300" cy="466118"/>
      </dsp:txXfrm>
    </dsp:sp>
    <dsp:sp modelId="{B88A5091-E880-4FCD-B83C-7B30D8F1977A}">
      <dsp:nvSpPr>
        <dsp:cNvPr id="0" name=""/>
        <dsp:cNvSpPr/>
      </dsp:nvSpPr>
      <dsp:spPr>
        <a:xfrm>
          <a:off x="320605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ECE7-2B3E-409E-A7BB-CA72DABC03DE}">
      <dsp:nvSpPr>
        <dsp:cNvPr id="0" name=""/>
        <dsp:cNvSpPr/>
      </dsp:nvSpPr>
      <dsp:spPr>
        <a:xfrm>
          <a:off x="104127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3CC51-021D-436B-A93C-67001494C32C}">
      <dsp:nvSpPr>
        <dsp:cNvPr id="0" name=""/>
        <dsp:cNvSpPr/>
      </dsp:nvSpPr>
      <dsp:spPr>
        <a:xfrm>
          <a:off x="176251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00837-E43E-4024-9637-0E3B5F181E83}">
      <dsp:nvSpPr>
        <dsp:cNvPr id="0" name=""/>
        <dsp:cNvSpPr/>
      </dsp:nvSpPr>
      <dsp:spPr>
        <a:xfrm>
          <a:off x="248318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A8C05-00F5-4827-A2F7-712F9314BE1B}">
      <dsp:nvSpPr>
        <dsp:cNvPr id="0" name=""/>
        <dsp:cNvSpPr/>
      </dsp:nvSpPr>
      <dsp:spPr>
        <a:xfrm>
          <a:off x="320442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13703-7B66-44C3-B449-831716434C82}">
      <dsp:nvSpPr>
        <dsp:cNvPr id="0" name=""/>
        <dsp:cNvSpPr/>
      </dsp:nvSpPr>
      <dsp:spPr>
        <a:xfrm>
          <a:off x="392509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01B3C-D25D-4A5A-8225-55AAE85287BD}">
      <dsp:nvSpPr>
        <dsp:cNvPr id="0" name=""/>
        <dsp:cNvSpPr/>
      </dsp:nvSpPr>
      <dsp:spPr>
        <a:xfrm>
          <a:off x="4646338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A977F-AAA4-4C8A-87F4-7B4A6BB24784}">
      <dsp:nvSpPr>
        <dsp:cNvPr id="0" name=""/>
        <dsp:cNvSpPr/>
      </dsp:nvSpPr>
      <dsp:spPr>
        <a:xfrm>
          <a:off x="320605" y="3555577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Integration with Product Lifecycle Management (PLM), Technical Engineering Documents</a:t>
          </a:r>
          <a:endParaRPr lang="en-US" sz="2000" b="1" kern="1200" dirty="0"/>
        </a:p>
      </dsp:txBody>
      <dsp:txXfrm>
        <a:off x="320605" y="3555577"/>
        <a:ext cx="5193955" cy="7596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(D2.2.1,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2.5.1)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Interfaces </a:t>
          </a:r>
          <a:r>
            <a:rPr lang="tr-TR" sz="1400" kern="1200" smtClean="0"/>
            <a:t>&amp; Model &amp; Text Connectors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Seamless Knowledge Capture with ModelWriter</a:t>
          </a:r>
          <a:endParaRPr lang="tr-TR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ModelWriter as integrated product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 Word Processor (=</a:t>
          </a:r>
          <a:r>
            <a:rPr lang="tr-TR" sz="1400" b="1" kern="1200" dirty="0" smtClean="0"/>
            <a:t> </a:t>
          </a:r>
          <a:r>
            <a:rPr lang="en-US" sz="1400" b="1" kern="1200" dirty="0" smtClean="0"/>
            <a:t>“Writer” part)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multiple information modelling and exploitation tools (= “Model” part),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and keeps both views seamlessly synchronized with each other.</a:t>
          </a:r>
          <a:endParaRPr lang="en-US" sz="1400" b="1" kern="1200" dirty="0"/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Word Processors</a:t>
          </a:r>
          <a:endParaRPr lang="en-US" sz="1800" b="1" kern="1200" dirty="0"/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Document-centric</a:t>
          </a:r>
          <a:r>
            <a:rPr lang="tr-TR" sz="1400" b="1" kern="1200" dirty="0" smtClean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400" b="1" kern="1200" dirty="0" smtClean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Technical Documents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Natural Language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Requirement</a:t>
          </a:r>
          <a:r>
            <a:rPr lang="tr-TR" sz="1400" b="1" kern="1200" noProof="0" dirty="0" smtClean="0"/>
            <a:t>s, Specifications</a:t>
          </a:r>
          <a:r>
            <a:rPr lang="en-US" sz="1400" b="1" kern="1200" noProof="0" dirty="0" smtClean="0"/>
            <a:t> Architectural Design Documents</a:t>
          </a:r>
          <a:r>
            <a:rPr lang="tr-TR" sz="1400" b="1" kern="1200" noProof="0" dirty="0" smtClean="0"/>
            <a:t>..</a:t>
          </a:r>
          <a:endParaRPr lang="en-US" sz="1400" b="1" kern="1200" noProof="0" dirty="0"/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Modelling Tools</a:t>
          </a:r>
          <a:endParaRPr lang="en-US" sz="1800" b="1" kern="1200" dirty="0"/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Model-centric</a:t>
          </a:r>
          <a:r>
            <a:rPr lang="tr-TR" sz="1400" b="1" kern="1200" dirty="0" smtClean="0"/>
            <a:t>, </a:t>
          </a:r>
          <a:r>
            <a:rPr lang="en-US" sz="1400" b="1" kern="1200" dirty="0" smtClean="0"/>
            <a:t>Structural and formal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Very Informal ones (mind maps, text tables, spreadsheets)</a:t>
          </a: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Formal ones (UML, </a:t>
          </a:r>
          <a:r>
            <a:rPr lang="en-US" sz="1400" b="1" kern="1200" noProof="0" dirty="0" err="1" smtClean="0"/>
            <a:t>SysML</a:t>
          </a:r>
          <a:r>
            <a:rPr lang="en-US" sz="1400" b="1" kern="1200" noProof="0" dirty="0" smtClean="0"/>
            <a:t>, </a:t>
          </a:r>
          <a:r>
            <a:rPr lang="tr-TR" sz="1400" b="1" kern="1200" noProof="0" dirty="0" smtClean="0"/>
            <a:t>EMF, BPMN …</a:t>
          </a:r>
          <a:r>
            <a:rPr lang="en-US" sz="1400" b="1" kern="1200" noProof="0" dirty="0" smtClean="0"/>
            <a:t>)</a:t>
          </a:r>
          <a:endParaRPr lang="en-US" sz="1400" b="1" kern="1200" noProof="0" dirty="0"/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1096-1A8B-486F-A2F2-BFE651986DE1}">
      <dsp:nvSpPr>
        <dsp:cNvPr id="0" name=""/>
        <dsp:cNvSpPr/>
      </dsp:nvSpPr>
      <dsp:spPr>
        <a:xfrm>
          <a:off x="0" y="0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Semantic Word Processor </a:t>
          </a:r>
          <a:endParaRPr lang="tr-TR" sz="2400" b="1" kern="1200" dirty="0" smtClean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(Text-Based Knowledge Extractor)</a:t>
          </a:r>
        </a:p>
      </dsp:txBody>
      <dsp:txXfrm>
        <a:off x="28767" y="28767"/>
        <a:ext cx="5769914" cy="924655"/>
      </dsp:txXfrm>
    </dsp:sp>
    <dsp:sp modelId="{D12DBC89-3DEE-4C9D-A5DD-C75F2D09F26D}">
      <dsp:nvSpPr>
        <dsp:cNvPr id="0" name=""/>
        <dsp:cNvSpPr/>
      </dsp:nvSpPr>
      <dsp:spPr>
        <a:xfrm>
          <a:off x="578944" y="1160768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Understands the various textual parts of a document expressed in N</a:t>
          </a:r>
          <a:r>
            <a:rPr lang="tr-TR" sz="2400" b="1" kern="1200" dirty="0" smtClean="0"/>
            <a:t>atural </a:t>
          </a:r>
          <a:r>
            <a:rPr lang="en-US" sz="2400" b="1" kern="1200" dirty="0" smtClean="0"/>
            <a:t>L</a:t>
          </a:r>
          <a:r>
            <a:rPr lang="tr-TR" sz="2400" b="1" kern="1200" dirty="0" smtClean="0"/>
            <a:t>anguage </a:t>
          </a:r>
          <a:endParaRPr lang="en-US" sz="2400" b="1" kern="1200" dirty="0"/>
        </a:p>
      </dsp:txBody>
      <dsp:txXfrm>
        <a:off x="607711" y="1189535"/>
        <a:ext cx="5637866" cy="924655"/>
      </dsp:txXfrm>
    </dsp:sp>
    <dsp:sp modelId="{973974DF-CED9-43C0-9800-58A69F1C01F4}">
      <dsp:nvSpPr>
        <dsp:cNvPr id="0" name=""/>
        <dsp:cNvSpPr/>
      </dsp:nvSpPr>
      <dsp:spPr>
        <a:xfrm>
          <a:off x="1149247" y="2321537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Reveals concepts and relationships between them (“Model”-part)</a:t>
          </a:r>
          <a:endParaRPr lang="en-US" sz="2400" b="1" kern="1200" dirty="0"/>
        </a:p>
      </dsp:txBody>
      <dsp:txXfrm>
        <a:off x="1178014" y="2350304"/>
        <a:ext cx="5646506" cy="924655"/>
      </dsp:txXfrm>
    </dsp:sp>
    <dsp:sp modelId="{FBBB9107-BCC1-4B5B-A22B-7D120B00A45B}">
      <dsp:nvSpPr>
        <dsp:cNvPr id="0" name=""/>
        <dsp:cNvSpPr/>
      </dsp:nvSpPr>
      <dsp:spPr>
        <a:xfrm>
          <a:off x="1728191" y="3482306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/>
            <a:t>Consistency &amp; Completeness Checking</a:t>
          </a:r>
          <a:endParaRPr lang="en-US" sz="2400" b="1" kern="1200" dirty="0"/>
        </a:p>
      </dsp:txBody>
      <dsp:txXfrm>
        <a:off x="1756958" y="3511073"/>
        <a:ext cx="5637866" cy="924655"/>
      </dsp:txXfrm>
    </dsp:sp>
    <dsp:sp modelId="{AB08E2AF-35C5-4D10-B9BD-27B72D8D543D}">
      <dsp:nvSpPr>
        <dsp:cNvPr id="0" name=""/>
        <dsp:cNvSpPr/>
      </dsp:nvSpPr>
      <dsp:spPr>
        <a:xfrm>
          <a:off x="6274344" y="752267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417989" y="752267"/>
        <a:ext cx="351132" cy="480413"/>
      </dsp:txXfrm>
    </dsp:sp>
    <dsp:sp modelId="{A612C489-0C5D-41B2-9C01-150CCE225B65}">
      <dsp:nvSpPr>
        <dsp:cNvPr id="0" name=""/>
        <dsp:cNvSpPr/>
      </dsp:nvSpPr>
      <dsp:spPr>
        <a:xfrm>
          <a:off x="6853288" y="1913036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235065"/>
            <a:satOff val="3606"/>
            <a:lumOff val="-2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996933" y="1913036"/>
        <a:ext cx="351132" cy="480413"/>
      </dsp:txXfrm>
    </dsp:sp>
    <dsp:sp modelId="{DC200B1C-43C1-4407-8CFE-1D87860FA3DA}">
      <dsp:nvSpPr>
        <dsp:cNvPr id="0" name=""/>
        <dsp:cNvSpPr/>
      </dsp:nvSpPr>
      <dsp:spPr>
        <a:xfrm>
          <a:off x="7423591" y="3073805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567236" y="3073805"/>
        <a:ext cx="351132" cy="480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6203531" y="-949048"/>
          <a:ext cx="7384424" cy="7384424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5B31E-F96A-4310-906E-165C6457FC35}">
      <dsp:nvSpPr>
        <dsp:cNvPr id="0" name=""/>
        <dsp:cNvSpPr/>
      </dsp:nvSpPr>
      <dsp:spPr>
        <a:xfrm>
          <a:off x="618015" y="421788"/>
          <a:ext cx="8161317" cy="8440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“Everywhere” Document Regeneration</a:t>
          </a:r>
          <a:r>
            <a:rPr lang="tr-TR" sz="1800" b="1" kern="1200" dirty="0" smtClean="0"/>
            <a:t>:</a:t>
          </a:r>
          <a:r>
            <a:rPr lang="en-US" sz="1800" b="1" kern="1200" dirty="0" smtClean="0"/>
            <a:t> "tell once, show everywhere“:</a:t>
          </a:r>
          <a:r>
            <a:rPr lang="tr-TR" sz="1800" b="1" kern="1200" dirty="0" smtClean="0"/>
            <a:t> </a:t>
          </a:r>
          <a:r>
            <a:rPr lang="en-US" sz="1800" b="1" kern="1200" dirty="0" smtClean="0"/>
            <a:t>recycling knowledge from (1) the same document, or of (2) another related document</a:t>
          </a:r>
          <a:endParaRPr lang="en-US" sz="1800" b="1" kern="1200" dirty="0"/>
        </a:p>
      </dsp:txBody>
      <dsp:txXfrm>
        <a:off x="618015" y="421788"/>
        <a:ext cx="8161317" cy="844016"/>
      </dsp:txXfrm>
    </dsp:sp>
    <dsp:sp modelId="{D674996A-9698-4C0E-A987-5AA7107C8C4A}">
      <dsp:nvSpPr>
        <dsp:cNvPr id="0" name=""/>
        <dsp:cNvSpPr/>
      </dsp:nvSpPr>
      <dsp:spPr>
        <a:xfrm>
          <a:off x="90505" y="316286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6B6A-C79D-43ED-A9BB-D43F7A1B11AC}">
      <dsp:nvSpPr>
        <dsp:cNvPr id="0" name=""/>
        <dsp:cNvSpPr/>
      </dsp:nvSpPr>
      <dsp:spPr>
        <a:xfrm>
          <a:off x="1101909" y="1688033"/>
          <a:ext cx="7677423" cy="844016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Consistency Checking: </a:t>
          </a:r>
          <a:r>
            <a:rPr lang="en-GB" sz="1800" b="1" kern="1200" dirty="0" smtClean="0"/>
            <a:t>the objective to provide a Consistency Checker that automates Quality Reviews of  Requirements Engineering</a:t>
          </a:r>
          <a:endParaRPr lang="en-US" sz="1800" b="1" kern="1200" dirty="0"/>
        </a:p>
      </dsp:txBody>
      <dsp:txXfrm>
        <a:off x="1101909" y="1688033"/>
        <a:ext cx="7677423" cy="844016"/>
      </dsp:txXfrm>
    </dsp:sp>
    <dsp:sp modelId="{7EB2EFC3-00A9-48B7-84F0-724AD22CF8C5}">
      <dsp:nvSpPr>
        <dsp:cNvPr id="0" name=""/>
        <dsp:cNvSpPr/>
      </dsp:nvSpPr>
      <dsp:spPr>
        <a:xfrm>
          <a:off x="574399" y="1582531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28C4A-B666-4713-AF33-DC7A55C31910}">
      <dsp:nvSpPr>
        <dsp:cNvPr id="0" name=""/>
        <dsp:cNvSpPr/>
      </dsp:nvSpPr>
      <dsp:spPr>
        <a:xfrm>
          <a:off x="1101909" y="2954277"/>
          <a:ext cx="7677423" cy="84401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Open </a:t>
          </a:r>
          <a:r>
            <a:rPr lang="tr-TR" sz="1800" b="1" kern="1200" dirty="0" smtClean="0"/>
            <a:t>Source Software under Eclipse Foundation </a:t>
          </a:r>
          <a:r>
            <a:rPr lang="en-US" sz="1800" b="1" kern="1200" dirty="0" smtClean="0"/>
            <a:t>for Future Dissemination and </a:t>
          </a:r>
          <a:r>
            <a:rPr lang="en-US" sz="1800" b="1" kern="1200" noProof="0" dirty="0" smtClean="0"/>
            <a:t>Exploitation</a:t>
          </a:r>
          <a:r>
            <a:rPr lang="tr-TR" sz="1800" b="1" kern="1200" dirty="0" smtClean="0"/>
            <a:t> </a:t>
          </a:r>
          <a:r>
            <a:rPr lang="en-US" sz="1800" b="1" kern="1200" noProof="0" dirty="0" smtClean="0"/>
            <a:t>to</a:t>
          </a:r>
          <a:r>
            <a:rPr lang="en-GB" sz="1800" kern="1200" dirty="0" smtClean="0"/>
            <a:t> </a:t>
          </a:r>
          <a:r>
            <a:rPr lang="en-GB" sz="1800" b="1" kern="1200" dirty="0" smtClean="0"/>
            <a:t>further extend the Business Value Chain</a:t>
          </a:r>
          <a:endParaRPr lang="en-US" sz="1800" b="1" kern="1200" dirty="0"/>
        </a:p>
      </dsp:txBody>
      <dsp:txXfrm>
        <a:off x="1101909" y="2954277"/>
        <a:ext cx="7677423" cy="844016"/>
      </dsp:txXfrm>
    </dsp:sp>
    <dsp:sp modelId="{F2ED3955-CA3A-476D-A8C3-4768977D5415}">
      <dsp:nvSpPr>
        <dsp:cNvPr id="0" name=""/>
        <dsp:cNvSpPr/>
      </dsp:nvSpPr>
      <dsp:spPr>
        <a:xfrm>
          <a:off x="574399" y="2848775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26EF4-3F1C-40D6-AD2F-41BE48E9075D}">
      <dsp:nvSpPr>
        <dsp:cNvPr id="0" name=""/>
        <dsp:cNvSpPr/>
      </dsp:nvSpPr>
      <dsp:spPr>
        <a:xfrm>
          <a:off x="618015" y="4220522"/>
          <a:ext cx="8161317" cy="844016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“MW” Knowledge Dissemination Standard (.mw ModelWriter exchange format)</a:t>
          </a:r>
          <a:endParaRPr lang="en-US" sz="1800" b="1" kern="1200" dirty="0"/>
        </a:p>
      </dsp:txBody>
      <dsp:txXfrm>
        <a:off x="618015" y="4220522"/>
        <a:ext cx="8161317" cy="844016"/>
      </dsp:txXfrm>
    </dsp:sp>
    <dsp:sp modelId="{15963DCC-9385-4E35-98B0-E26130FF1FA6}">
      <dsp:nvSpPr>
        <dsp:cNvPr id="0" name=""/>
        <dsp:cNvSpPr/>
      </dsp:nvSpPr>
      <dsp:spPr>
        <a:xfrm>
          <a:off x="90505" y="4115020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smtClean="0"/>
            <a:t>Semantic </a:t>
          </a:r>
          <a:r>
            <a:rPr lang="tr-TR" sz="1700" kern="1200" baseline="0" smtClean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B</a:t>
          </a:r>
          <a:r>
            <a:rPr lang="en-US" sz="1700" kern="1200" baseline="0" dirty="0" smtClean="0"/>
            <a:t>i-directional sync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Consistency </a:t>
          </a:r>
          <a:r>
            <a:rPr lang="en-US" sz="1700" kern="1200" baseline="0" dirty="0" smtClean="0"/>
            <a:t>checker</a:t>
          </a:r>
          <a:r>
            <a:rPr lang="tr-TR" sz="1700" kern="1200" baseline="0" dirty="0" smtClean="0"/>
            <a:t> </a:t>
          </a:r>
          <a:r>
            <a:rPr lang="en-US" sz="1700" kern="1200" baseline="0" dirty="0" smtClean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S</a:t>
          </a:r>
          <a:r>
            <a:rPr lang="en-US" sz="1700" kern="1200" baseline="0" dirty="0" err="1" smtClean="0"/>
            <a:t>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 mechanism between texts</a:t>
          </a:r>
          <a:r>
            <a:rPr lang="tr-TR" sz="1700" kern="1200" baseline="0" dirty="0" smtClean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A complete “ModelWriter” tool integrating of all these in a consistent </a:t>
          </a:r>
          <a:r>
            <a:rPr lang="tr-TR" sz="1700" kern="1200" dirty="0" smtClean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(D2.2.1,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2.5.1)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Interfaces </a:t>
          </a:r>
          <a:r>
            <a:rPr lang="tr-TR" sz="1400" kern="1200" smtClean="0"/>
            <a:t>&amp; Model &amp; Text Connectors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5th International ModelWriter Workshop in Ludwigsburg, Germany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Nov 2</a:t>
          </a:r>
          <a:r>
            <a:rPr lang="tr-TR" sz="1600" b="1" i="0" kern="1200" dirty="0" smtClean="0"/>
            <a:t>-5</a:t>
          </a:r>
          <a:r>
            <a:rPr lang="en-US" sz="1600" b="1" i="0" kern="1200" dirty="0" smtClean="0"/>
            <a:t>, 2015</a:t>
          </a:r>
          <a:r>
            <a:rPr lang="tr-TR" sz="1600" b="1" i="0" kern="1200" dirty="0" smtClean="0"/>
            <a:t>) [M16]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4th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Sep 23-24, 2015</a:t>
          </a:r>
          <a:r>
            <a:rPr lang="tr-TR" sz="1600" b="1" i="0" kern="1200" dirty="0" smtClean="0"/>
            <a:t>) [M12]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3rd International ModelWriter Workshop in Toulouse, France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Jun 22-23, 2015</a:t>
          </a:r>
          <a:r>
            <a:rPr lang="tr-TR" sz="1600" b="1" i="0" kern="1200" dirty="0" smtClean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2nd International ModelWriter Workshop in Brussels, Belgium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Apr 30, 2015</a:t>
          </a:r>
          <a:r>
            <a:rPr lang="tr-TR" sz="1600" b="1" i="0" kern="1200" dirty="0" smtClean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</a:t>
          </a:r>
          <a:r>
            <a:rPr lang="tr-TR" sz="1600" b="1" i="0" kern="1200" dirty="0" smtClean="0"/>
            <a:t>Eureka </a:t>
          </a:r>
          <a:r>
            <a:rPr lang="en-US" sz="1600" b="1" i="0" kern="1200" dirty="0" smtClean="0"/>
            <a:t>Project Exhibition in Berlin, Germany</a:t>
          </a:r>
          <a:r>
            <a:rPr lang="tr-TR" sz="1600" b="1" i="0" kern="1200" dirty="0" smtClean="0"/>
            <a:t>  (</a:t>
          </a:r>
          <a:r>
            <a:rPr lang="en-US" sz="1600" b="1" i="0" kern="1200" dirty="0" smtClean="0"/>
            <a:t>Mar 10-11,</a:t>
          </a:r>
          <a:r>
            <a:rPr lang="tr-TR" sz="1600" b="1" i="0" kern="1200" dirty="0" smtClean="0"/>
            <a:t> </a:t>
          </a:r>
          <a:r>
            <a:rPr lang="en-US" sz="1600" b="1" i="0" kern="1200" dirty="0" smtClean="0"/>
            <a:t>2015</a:t>
          </a:r>
          <a:r>
            <a:rPr lang="tr-TR" sz="1600" b="1" i="0" kern="1200" dirty="0" smtClean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The 1st International ModelWriter Workshop in Izmir, Turkey</a:t>
          </a:r>
          <a:r>
            <a:rPr lang="tr-TR" sz="1600" b="1" i="0" kern="1200" dirty="0" smtClean="0"/>
            <a:t> (</a:t>
          </a:r>
          <a:r>
            <a:rPr lang="en-US" sz="1600" b="1" i="0" kern="1200" dirty="0" smtClean="0"/>
            <a:t>Jan 15-17, 2015</a:t>
          </a:r>
          <a:r>
            <a:rPr lang="tr-TR" sz="1600" b="1" i="0" kern="1200" dirty="0" smtClean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i="0" kern="1200" dirty="0" smtClean="0"/>
            <a:t>Project</a:t>
          </a:r>
          <a:r>
            <a:rPr lang="tr-TR" sz="1600" kern="1200" dirty="0" smtClean="0"/>
            <a:t> </a:t>
          </a:r>
          <a:r>
            <a:rPr lang="tr-TR" sz="1600" b="1" i="0" kern="1200" dirty="0" smtClean="0"/>
            <a:t>Kick-off  in Istanbul, Turkey (Nov 08, 2014)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Ferhat</a:t>
          </a:r>
          <a:r>
            <a:rPr lang="tr-TR" sz="1800" b="1" kern="1200" baseline="0" dirty="0" smtClean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International Collaboration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23-9-2015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tea3.org/community/project/achievement/279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/>
              <a:t>Open-Source</a:t>
            </a:r>
            <a:r>
              <a:rPr lang="tr-TR" sz="1200" b="1" noProof="0" dirty="0" smtClean="0"/>
              <a:t> </a:t>
            </a:r>
            <a:r>
              <a:rPr lang="en-US" sz="1200" b="1" noProof="0" dirty="0" smtClean="0"/>
              <a:t>Software</a:t>
            </a:r>
            <a:r>
              <a:rPr lang="tr-TR" sz="1200" b="1" noProof="0" dirty="0" smtClean="0"/>
              <a:t> Platform to be submitted to Eclipse Foundation</a:t>
            </a:r>
            <a:endParaRPr lang="en-US" sz="1200" b="1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“MW” Knowledge Dissemination Standard (.mw ModelWriter exchange format)</a:t>
            </a:r>
            <a:endParaRPr lang="tr-TR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 dirty="0" smtClean="0"/>
          </a:p>
          <a:p>
            <a:r>
              <a:rPr lang="en-US" baseline="0" dirty="0" smtClean="0"/>
              <a:t>We transfer the knowledge in university to industry </a:t>
            </a:r>
            <a:r>
              <a:rPr lang="tr-TR" baseline="0" dirty="0" smtClean="0"/>
              <a:t>which they develope theory and prototypes.</a:t>
            </a:r>
            <a:endParaRPr lang="en-US" baseline="0" dirty="0" smtClean="0"/>
          </a:p>
          <a:p>
            <a:r>
              <a:rPr lang="en-US" baseline="0" dirty="0" smtClean="0"/>
              <a:t>by means of combining the expertise of </a:t>
            </a:r>
            <a:r>
              <a:rPr lang="tr-TR" baseline="0" dirty="0" smtClean="0"/>
              <a:t>SMEs of the consortium (in our case, eclipse)</a:t>
            </a:r>
            <a:endParaRPr lang="en-US" baseline="0" dirty="0" smtClean="0"/>
          </a:p>
          <a:p>
            <a:pPr defTabSz="990478"/>
            <a:r>
              <a:rPr lang="en-US" baseline="0" dirty="0" smtClean="0"/>
              <a:t>In this triangle, </a:t>
            </a:r>
            <a:r>
              <a:rPr lang="tr-TR" baseline="0" dirty="0" smtClean="0"/>
              <a:t>Large Organizations (most of their dominant core business is not developing software related services) </a:t>
            </a:r>
            <a:r>
              <a:rPr lang="en-US" baseline="0" dirty="0" smtClean="0"/>
              <a:t>provides the industrial expertise</a:t>
            </a:r>
            <a:r>
              <a:rPr lang="tr-TR" baseline="0" dirty="0" smtClean="0"/>
              <a:t> and</a:t>
            </a:r>
            <a:r>
              <a:rPr lang="en-US" baseline="0" dirty="0" smtClean="0"/>
              <a:t> define requirements</a:t>
            </a:r>
            <a:endParaRPr lang="tr-TR" baseline="0" dirty="0" smtClean="0"/>
          </a:p>
          <a:p>
            <a:pPr defTabSz="990478"/>
            <a:r>
              <a:rPr lang="tr-TR" baseline="0" dirty="0" smtClean="0"/>
              <a:t>SMEs </a:t>
            </a:r>
            <a:r>
              <a:rPr lang="en-US" baseline="0" dirty="0" smtClean="0"/>
              <a:t>commercialize the solutions in the market</a:t>
            </a:r>
            <a:r>
              <a:rPr lang="tr-TR" baseline="0" smtClean="0"/>
              <a:t> as products.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Simplified version of actual architecture</a:t>
            </a:r>
            <a:r>
              <a:rPr lang="tr-TR" smtClean="0"/>
              <a:t>, there is a striking resemblance</a:t>
            </a:r>
            <a:r>
              <a:rPr lang="tr-TR" baseline="0" smtClean="0"/>
              <a:t> </a:t>
            </a:r>
            <a:r>
              <a:rPr lang="tr-TR" smtClean="0"/>
              <a:t>between </a:t>
            </a:r>
            <a:r>
              <a:rPr lang="tr-TR" dirty="0" smtClean="0"/>
              <a:t>planned and </a:t>
            </a:r>
            <a:r>
              <a:rPr lang="tr-TR" smtClean="0"/>
              <a:t>actual ones which means</a:t>
            </a:r>
            <a:r>
              <a:rPr lang="tr-TR" baseline="0" smtClean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system (Exploitation)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iew achievement: Exploitation of ModelWriter  in ITEA3-ASSUME"/>
              </a:rPr>
              <a:t>Exploitation of ModelWriter in ITEA3-ASSUME</a:t>
            </a:r>
            <a:endParaRPr lang="tr-T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GitHub</a:t>
            </a:r>
            <a:r>
              <a:rPr lang="tr-TR" baseline="0" dirty="0" smtClean="0"/>
              <a:t> donate us a lifetime license for our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diagramData" Target="../diagrams/data8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microsoft.com/office/2007/relationships/diagramDrawing" Target="../diagrams/drawing8.xml"/><Relationship Id="rId5" Type="http://schemas.openxmlformats.org/officeDocument/2006/relationships/image" Target="../media/image16.jpeg"/><Relationship Id="rId10" Type="http://schemas.openxmlformats.org/officeDocument/2006/relationships/diagramColors" Target="../diagrams/colors8.xml"/><Relationship Id="rId4" Type="http://schemas.openxmlformats.org/officeDocument/2006/relationships/image" Target="../media/image15.jpeg"/><Relationship Id="rId9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8.png"/><Relationship Id="rId7" Type="http://schemas.openxmlformats.org/officeDocument/2006/relationships/diagramData" Target="../diagrams/data9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microsoft.com/office/2007/relationships/diagramDrawing" Target="../diagrams/drawing9.xml"/><Relationship Id="rId5" Type="http://schemas.openxmlformats.org/officeDocument/2006/relationships/image" Target="../media/image15.jpeg"/><Relationship Id="rId10" Type="http://schemas.openxmlformats.org/officeDocument/2006/relationships/diagramColors" Target="../diagrams/colors9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jpe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5.jpeg"/><Relationship Id="rId5" Type="http://schemas.openxmlformats.org/officeDocument/2006/relationships/image" Target="../media/image26.jpeg"/><Relationship Id="rId15" Type="http://schemas.openxmlformats.org/officeDocument/2006/relationships/image" Target="../media/image22.jpe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19.jpe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1247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3712400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516758" y="4373530"/>
            <a:ext cx="1758454" cy="640734"/>
            <a:chOff x="336684" y="808693"/>
            <a:chExt cx="1758454" cy="640734"/>
          </a:xfrm>
        </p:grpSpPr>
        <p:sp>
          <p:nvSpPr>
            <p:cNvPr id="72" name="Rounded Rectangle 71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b="1" dirty="0" smtClean="0"/>
                <a:t>J</a:t>
              </a:r>
              <a:r>
                <a:rPr lang="en-US" b="1" dirty="0" err="1" smtClean="0"/>
                <a:t>ean</a:t>
              </a:r>
              <a:r>
                <a:rPr lang="en-US" b="1" dirty="0" smtClean="0"/>
                <a:t> </a:t>
              </a:r>
              <a:r>
                <a:rPr lang="en-US" b="1" dirty="0" err="1"/>
                <a:t>Souyris</a:t>
              </a:r>
              <a:endParaRPr lang="en-US" sz="1800" b="1" kern="1200" dirty="0"/>
            </a:p>
          </p:txBody>
        </p:sp>
      </p:grpSp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7" y="360350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525" y="848533"/>
            <a:ext cx="8892870" cy="3014500"/>
            <a:chOff x="306345" y="3402534"/>
            <a:chExt cx="8892870" cy="3014500"/>
          </a:xfrm>
        </p:grpSpPr>
        <p:pic>
          <p:nvPicPr>
            <p:cNvPr id="27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93" y="5189848"/>
              <a:ext cx="90522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947927130"/>
                </p:ext>
              </p:extLst>
            </p:nvPr>
          </p:nvGraphicFramePr>
          <p:xfrm>
            <a:off x="522529" y="3402534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306345" y="4215308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400" y="5265850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6311493" y="4147013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Oğuzhan Şereflişan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</a:t>
              </a:r>
              <a:r>
                <a:rPr lang="tr-TR" sz="1800" b="1" kern="1200" dirty="0" smtClean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76243" y="3854624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Anne </a:t>
              </a:r>
              <a:r>
                <a:rPr lang="en-US" sz="1800" b="1" kern="1200" dirty="0" err="1" smtClean="0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Prof.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29456" y="3503360"/>
            <a:ext cx="2543504" cy="584775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Requirement Formalization</a:t>
            </a:r>
          </a:p>
          <a:p>
            <a:r>
              <a:rPr lang="tr-TR" sz="1600" b="1" dirty="0" smtClean="0">
                <a:cs typeface="Times New Roman" panose="02020603050405020304" pitchFamily="18" charset="0"/>
              </a:rPr>
              <a:t>Lifecycle Traceability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4" name="Straight Connector 3"/>
          <p:cNvSpPr/>
          <p:nvPr/>
        </p:nvSpPr>
        <p:spPr>
          <a:xfrm rot="21244426">
            <a:off x="3407362" y="4633926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0152" y="3402232"/>
            <a:ext cx="3024336" cy="592540"/>
            <a:chOff x="5940152" y="3402232"/>
            <a:chExt cx="3024336" cy="592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673" y="3425473"/>
              <a:ext cx="555851" cy="569299"/>
            </a:xfrm>
            <a:prstGeom prst="rect">
              <a:avLst/>
            </a:prstGeom>
          </p:spPr>
        </p:pic>
        <p:sp>
          <p:nvSpPr>
            <p:cNvPr id="12" name="Rectangular Callout 11"/>
            <p:cNvSpPr/>
            <p:nvPr/>
          </p:nvSpPr>
          <p:spPr bwMode="auto">
            <a:xfrm>
              <a:off x="5940152" y="3402232"/>
              <a:ext cx="3024336" cy="584775"/>
            </a:xfrm>
            <a:prstGeom prst="wedgeRectCallout">
              <a:avLst>
                <a:gd name="adj1" fmla="val -1144"/>
                <a:gd name="adj2" fmla="val 7087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Multi Agent Software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Lab</a:t>
              </a:r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Ege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University</a:t>
              </a:r>
              <a:endParaRPr lang="en-US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4067944" y="520712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2339752" y="5732119"/>
            <a:ext cx="2740810" cy="523220"/>
          </a:xfrm>
          <a:prstGeom prst="wedgeRectCallout">
            <a:avLst>
              <a:gd name="adj1" fmla="val -53951"/>
              <a:gd name="adj2" fmla="val -1468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98" y="1267305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449408" y="4982764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90280382"/>
              </p:ext>
            </p:extLst>
          </p:nvPr>
        </p:nvGraphicFramePr>
        <p:xfrm>
          <a:off x="549847" y="141288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1 Introduction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29267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41442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125824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293414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5 The Project Idea with Demonstrations</a:t>
            </a:r>
            <a:endParaRPr lang="en-US" sz="4200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1874689"/>
            <a:ext cx="6192688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(UNIT, ModelWriter Project Leader) </a:t>
            </a:r>
          </a:p>
          <a:p>
            <a:pPr algn="just"/>
            <a:r>
              <a:rPr lang="tr-TR" sz="1800" b="1" i="1" dirty="0"/>
              <a:t>Dr. Mariem </a:t>
            </a:r>
            <a:r>
              <a:rPr lang="tr-TR" sz="1800" b="1" i="1" dirty="0" smtClean="0"/>
              <a:t>Mahfoudh (CNRS/LORIA)</a:t>
            </a:r>
            <a:endParaRPr lang="tr-TR" sz="1800" b="1" i="1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9512" y="1332000"/>
            <a:ext cx="8964488" cy="5040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</a:t>
            </a:r>
            <a:r>
              <a:rPr lang="en-US" dirty="0" smtClean="0"/>
              <a:t>(</a:t>
            </a:r>
            <a:r>
              <a:rPr lang="tr-TR" dirty="0"/>
              <a:t>2</a:t>
            </a:r>
            <a:r>
              <a:rPr lang="en-US" dirty="0" smtClean="0"/>
              <a:t>0 </a:t>
            </a:r>
            <a:r>
              <a:rPr lang="en-US" dirty="0"/>
              <a:t>min) [</a:t>
            </a:r>
            <a:r>
              <a:rPr lang="en-US" dirty="0" smtClean="0"/>
              <a:t>09:</a:t>
            </a:r>
            <a:r>
              <a:rPr lang="tr-TR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smtClean="0"/>
              <a:t>09:</a:t>
            </a:r>
            <a:r>
              <a:rPr lang="tr-TR" dirty="0"/>
              <a:t>3</a:t>
            </a:r>
            <a:r>
              <a:rPr lang="tr-TR" dirty="0" smtClean="0"/>
              <a:t>0</a:t>
            </a:r>
            <a:r>
              <a:rPr lang="en-US" dirty="0" smtClean="0"/>
              <a:t>]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Progress Status per WP (</a:t>
            </a:r>
            <a:r>
              <a:rPr lang="tr-TR" dirty="0"/>
              <a:t>45</a:t>
            </a:r>
            <a:r>
              <a:rPr lang="en-US" dirty="0"/>
              <a:t> min) [10:</a:t>
            </a:r>
            <a:r>
              <a:rPr lang="tr-TR" dirty="0"/>
              <a:t>15</a:t>
            </a:r>
            <a:r>
              <a:rPr lang="en-US" dirty="0"/>
              <a:t> - 11:</a:t>
            </a:r>
            <a:r>
              <a:rPr lang="tr-TR" dirty="0"/>
              <a:t>0</a:t>
            </a:r>
            <a:r>
              <a:rPr lang="en-US" dirty="0"/>
              <a:t>0</a:t>
            </a:r>
            <a:r>
              <a:rPr lang="en-US" dirty="0" smtClean="0"/>
              <a:t>]</a:t>
            </a:r>
            <a:endParaRPr lang="tr-TR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Use-cases </a:t>
            </a:r>
            <a:r>
              <a:rPr lang="en-US" dirty="0"/>
              <a:t>and exploitation prospects (45 min) [</a:t>
            </a:r>
            <a:r>
              <a:rPr lang="en-US" dirty="0" smtClean="0"/>
              <a:t>09:</a:t>
            </a:r>
            <a:r>
              <a:rPr lang="tr-TR" dirty="0" smtClean="0"/>
              <a:t>30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smtClean="0"/>
              <a:t>10:</a:t>
            </a:r>
            <a:r>
              <a:rPr lang="tr-TR" dirty="0" smtClean="0"/>
              <a:t>15</a:t>
            </a:r>
            <a:r>
              <a:rPr lang="en-US" dirty="0" smtClean="0"/>
              <a:t>]</a:t>
            </a:r>
            <a:r>
              <a:rPr lang="tr-TR" dirty="0"/>
              <a:t> 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   - Break (10 mins)</a:t>
            </a:r>
            <a:endParaRPr lang="en-US" dirty="0"/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Demonstrations (30 min): [</a:t>
            </a:r>
            <a:r>
              <a:rPr lang="en-US" dirty="0" smtClean="0"/>
              <a:t>11:</a:t>
            </a:r>
            <a:r>
              <a:rPr lang="tr-TR" dirty="0" smtClean="0"/>
              <a:t>1</a:t>
            </a:r>
            <a:r>
              <a:rPr lang="en-US" dirty="0" smtClean="0"/>
              <a:t>0 </a:t>
            </a:r>
            <a:r>
              <a:rPr lang="en-US" dirty="0"/>
              <a:t>- </a:t>
            </a:r>
            <a:r>
              <a:rPr lang="en-US" dirty="0" smtClean="0"/>
              <a:t>11:</a:t>
            </a:r>
            <a:r>
              <a:rPr lang="tr-TR" dirty="0" smtClean="0"/>
              <a:t>4</a:t>
            </a:r>
            <a:r>
              <a:rPr lang="en-US" dirty="0" smtClean="0"/>
              <a:t>0</a:t>
            </a:r>
            <a:r>
              <a:rPr lang="en-US" dirty="0"/>
              <a:t>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Summary </a:t>
            </a:r>
            <a:r>
              <a:rPr lang="en-US" dirty="0" smtClean="0"/>
              <a:t>(achievements</a:t>
            </a:r>
            <a:r>
              <a:rPr lang="tr-TR" dirty="0" smtClean="0"/>
              <a:t> </a:t>
            </a:r>
            <a:r>
              <a:rPr lang="en-US" dirty="0" smtClean="0"/>
              <a:t>and exploitations)</a:t>
            </a:r>
            <a:r>
              <a:rPr lang="tr-TR" dirty="0" smtClean="0"/>
              <a:t> (5 min)</a:t>
            </a:r>
            <a:r>
              <a:rPr lang="en-US" dirty="0" smtClean="0"/>
              <a:t> [11:</a:t>
            </a:r>
            <a:r>
              <a:rPr lang="tr-TR" dirty="0" smtClean="0"/>
              <a:t>40</a:t>
            </a:r>
            <a:r>
              <a:rPr lang="en-US" dirty="0" smtClean="0"/>
              <a:t> - 11:</a:t>
            </a:r>
            <a:r>
              <a:rPr lang="tr-TR" dirty="0" smtClean="0"/>
              <a:t>45</a:t>
            </a:r>
            <a:r>
              <a:rPr lang="en-US" dirty="0" smtClean="0"/>
              <a:t>]</a:t>
            </a:r>
            <a:endParaRPr lang="en-US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en-US" dirty="0" smtClean="0"/>
              <a:t>Reviewers </a:t>
            </a:r>
            <a:r>
              <a:rPr lang="en-US" dirty="0"/>
              <a:t>Private Section (30 min) [11:45 - 12:15]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2" y="4521671"/>
            <a:ext cx="1181076" cy="7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4" y="3872563"/>
            <a:ext cx="1354377" cy="6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br>
              <a:rPr lang="tr-TR" dirty="0" smtClean="0"/>
            </a:br>
            <a:r>
              <a:rPr lang="tr-TR" dirty="0" smtClean="0"/>
              <a:t>ModelWriter #1 Review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  <p:pic>
        <p:nvPicPr>
          <p:cNvPr id="5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99470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2763"/>
            <a:ext cx="952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7"/>
            <a:ext cx="1296144" cy="5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pic>
        <p:nvPicPr>
          <p:cNvPr id="11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224482"/>
            <a:ext cx="1236881" cy="42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4644007" y="4046825"/>
            <a:ext cx="1224137" cy="3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2 Overview of the Project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smtClean="0">
                <a:solidFill>
                  <a:schemeClr val="bg1"/>
                </a:solidFill>
              </a:rPr>
              <a:t>Configuration:HAVELSAN example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A  Formal Specification Model to configure the ModelWriter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" y="980728"/>
            <a:ext cx="5186933" cy="4511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1" y="911065"/>
            <a:ext cx="2808312" cy="51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6 Summary of the Current Status</a:t>
            </a:r>
            <a:br>
              <a:rPr lang="tr-TR" dirty="0" smtClean="0"/>
            </a:br>
            <a:r>
              <a:rPr lang="tr-TR" dirty="0" smtClean="0"/>
              <a:t>The achievements and ERAs</a:t>
            </a:r>
            <a:endParaRPr lang="en-US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3067738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38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Achivements - Exploitation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74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Achivements - Standardization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1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129682" y="1948356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/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/>
              <a:t>Industrial Use Cases</a:t>
            </a:r>
          </a:p>
          <a:p>
            <a:r>
              <a:rPr lang="tr-TR" sz="1400" b="1" dirty="0" smtClean="0"/>
              <a:t>Success Stories</a:t>
            </a:r>
          </a:p>
          <a:p>
            <a:r>
              <a:rPr lang="tr-TR" sz="1400" b="1" dirty="0" smtClean="0"/>
              <a:t>Long Term Agreements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>
                <a:solidFill>
                  <a:schemeClr val="tx1"/>
                </a:solidFill>
              </a:rPr>
              <a:t>New Product &amp; Services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Commercialization 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Open Source </a:t>
            </a:r>
            <a:r>
              <a:rPr lang="tr-TR" dirty="0" smtClean="0">
                <a:solidFill>
                  <a:schemeClr val="tx1"/>
                </a:solidFill>
              </a:rPr>
              <a:t>Software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Standardization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/>
              <a:t>New Standard or Standard Extension</a:t>
            </a:r>
          </a:p>
          <a:p>
            <a:r>
              <a:rPr lang="tr-TR" sz="1400" b="1" dirty="0" smtClean="0"/>
              <a:t>Publications, Open Source Software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2579</TotalTime>
  <Words>2023</Words>
  <Application>Microsoft Office PowerPoint</Application>
  <PresentationFormat>On-screen Show (4:3)</PresentationFormat>
  <Paragraphs>364</Paragraphs>
  <Slides>68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1 Introduction</vt:lpstr>
      <vt:lpstr>Agenda [9:00 - 12:30]</vt:lpstr>
      <vt:lpstr>Participants ModelWriter #1 Review</vt:lpstr>
      <vt:lpstr>2 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Level of Collaboration within ModelWriter International Collaboration</vt:lpstr>
      <vt:lpstr>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Thank you for your attention We value your opinion and questions.</vt:lpstr>
      <vt:lpstr>Thank you for your attention We value your opinion and questions.</vt:lpstr>
      <vt:lpstr>Thank you for your attention We value your opinion and questions.</vt:lpstr>
      <vt:lpstr>5 The Project Idea with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6 Summary of the Current Status The achievements and ERAs</vt:lpstr>
      <vt:lpstr>ModelWriter Overall Progress in the first year</vt:lpstr>
      <vt:lpstr>Achivements - Exploitation</vt:lpstr>
      <vt:lpstr>Achivements - Standardization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500</cp:revision>
  <dcterms:created xsi:type="dcterms:W3CDTF">2014-11-11T13:03:42Z</dcterms:created>
  <dcterms:modified xsi:type="dcterms:W3CDTF">2015-09-23T09:13:22Z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